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D4DAE2"/>
          </a:solidFill>
        </a:fill>
      </a:tcStyle>
    </a:wholeTbl>
    <a:band2H>
      <a:tcTxStyle b="def" i="def"/>
      <a:tcStyle>
        <a:tcBdr/>
        <a:fill>
          <a:solidFill>
            <a:srgbClr val="EBEDF1"/>
          </a:solidFill>
        </a:fill>
      </a:tcStyle>
    </a:band2H>
    <a:firstCol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F1E8D2"/>
          </a:solidFill>
        </a:fill>
      </a:tcStyle>
    </a:wholeTbl>
    <a:band2H>
      <a:tcTxStyle b="def" i="def"/>
      <a:tcStyle>
        <a:tcBdr/>
        <a:fill>
          <a:solidFill>
            <a:srgbClr val="F8F4EA"/>
          </a:solidFill>
        </a:fill>
      </a:tcStyle>
    </a:band2H>
    <a:firstCol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DAD7DD"/>
          </a:solidFill>
        </a:fill>
      </a:tcStyle>
    </a:wholeTbl>
    <a:band2H>
      <a:tcTxStyle b="def" i="def"/>
      <a:tcStyle>
        <a:tcBdr/>
        <a:fill>
          <a:solidFill>
            <a:srgbClr val="EDECEF"/>
          </a:solidFill>
        </a:fill>
      </a:tcStyle>
    </a:band2H>
    <a:firstCol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7554B"/>
        </a:fontRef>
        <a:srgbClr val="5755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8"/>
          </a:solidFill>
        </a:fill>
      </a:tcStyle>
    </a:wholeTbl>
    <a:band2H>
      <a:tcTxStyle b="def" i="def"/>
      <a:tcStyle>
        <a:tcBdr/>
        <a:fill>
          <a:solidFill>
            <a:srgbClr val="0C1957"/>
          </a:solidFill>
        </a:fill>
      </a:tcStyle>
    </a:band2H>
    <a:firstCol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7554B"/>
        </a:fontRef>
        <a:srgbClr val="5755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7554B"/>
              </a:solidFill>
              <a:prstDash val="solid"/>
              <a:round/>
            </a:ln>
          </a:top>
          <a:bottom>
            <a:ln w="254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C1957"/>
          </a:solidFill>
        </a:fill>
      </a:tcStyle>
    </a:lastRow>
    <a:fir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7554B"/>
              </a:solidFill>
              <a:prstDash val="solid"/>
              <a:round/>
            </a:ln>
          </a:top>
          <a:bottom>
            <a:ln w="254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D0D0CE"/>
          </a:solidFill>
        </a:fill>
      </a:tcStyle>
    </a:wholeTbl>
    <a:band2H>
      <a:tcTxStyle b="def" i="def"/>
      <a:tcStyle>
        <a:tcBdr/>
        <a:fill>
          <a:solidFill>
            <a:srgbClr val="E9E9E8"/>
          </a:solidFill>
        </a:fill>
      </a:tcStyle>
    </a:band2H>
    <a:firstCol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57554B"/>
          </a:solidFill>
        </a:fill>
      </a:tcStyle>
    </a:firstCol>
    <a:la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57554B"/>
          </a:solidFill>
        </a:fill>
      </a:tcStyle>
    </a:lastRow>
    <a:firstRow>
      <a:tcTxStyle b="on" i="off">
        <a:fontRef idx="maj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57554B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12700" cap="flat">
              <a:solidFill>
                <a:srgbClr val="57554B"/>
              </a:solidFill>
              <a:prstDash val="solid"/>
              <a:round/>
            </a:ln>
          </a:top>
          <a:bottom>
            <a:ln w="127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solidFill>
            <a:srgbClr val="57554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12700" cap="flat">
              <a:solidFill>
                <a:srgbClr val="57554B"/>
              </a:solidFill>
              <a:prstDash val="solid"/>
              <a:round/>
            </a:ln>
          </a:top>
          <a:bottom>
            <a:ln w="127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solidFill>
            <a:srgbClr val="57554B">
              <a:alpha val="20000"/>
            </a:srgbClr>
          </a:solidFill>
        </a:fill>
      </a:tcStyle>
    </a:firstCol>
    <a:lastRow>
      <a:tcTxStyle b="on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50800" cap="flat">
              <a:solidFill>
                <a:srgbClr val="57554B"/>
              </a:solidFill>
              <a:prstDash val="solid"/>
              <a:round/>
            </a:ln>
          </a:top>
          <a:bottom>
            <a:ln w="127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12700" cap="flat">
              <a:solidFill>
                <a:srgbClr val="57554B"/>
              </a:solidFill>
              <a:prstDash val="solid"/>
              <a:round/>
            </a:ln>
          </a:top>
          <a:bottom>
            <a:ln w="254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Заголовок и под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1485893" y="4838699"/>
            <a:ext cx="10033008" cy="88909"/>
            <a:chOff x="-1" y="0"/>
            <a:chExt cx="10033008" cy="88907"/>
          </a:xfrm>
        </p:grpSpPr>
        <p:pic>
          <p:nvPicPr>
            <p:cNvPr id="12" name="typesetflourish_shape_big.pdf" descr="typesetflourish_shape_big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2" y="-1"/>
              <a:ext cx="304805" cy="88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8100"/>
              <a:ext cx="4864108" cy="12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2" y="38099"/>
              <a:ext cx="4864105" cy="12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Текст заголовка"/>
          <p:cNvSpPr txBox="1"/>
          <p:nvPr>
            <p:ph type="title"/>
          </p:nvPr>
        </p:nvSpPr>
        <p:spPr>
          <a:xfrm>
            <a:off x="1117600" y="2209800"/>
            <a:ext cx="107696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7" name="Уровень текста 1…"/>
          <p:cNvSpPr txBox="1"/>
          <p:nvPr>
            <p:ph type="body" sz="quarter" idx="1"/>
          </p:nvPr>
        </p:nvSpPr>
        <p:spPr>
          <a:xfrm>
            <a:off x="1117600" y="5041900"/>
            <a:ext cx="107696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Уровень текста 1…"/>
          <p:cNvSpPr txBox="1"/>
          <p:nvPr>
            <p:ph type="body" sz="quarter" idx="1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300"/>
            </a:lvl1pPr>
            <a:lvl2pPr marL="811212" indent="-366712" algn="ctr">
              <a:spcBef>
                <a:spcPts val="0"/>
              </a:spcBef>
              <a:buBlip>
                <a:blip r:embed="rId2"/>
              </a:buBlip>
              <a:defRPr i="1" sz="3300"/>
            </a:lvl2pPr>
            <a:lvl3pPr marL="1255712" indent="-366712" algn="ctr">
              <a:spcBef>
                <a:spcPts val="0"/>
              </a:spcBef>
              <a:buBlip>
                <a:blip r:embed="rId2"/>
              </a:buBlip>
              <a:defRPr i="1" sz="3300"/>
            </a:lvl3pPr>
            <a:lvl4pPr marL="1700209" indent="-366712" algn="ctr">
              <a:spcBef>
                <a:spcPts val="0"/>
              </a:spcBef>
              <a:buBlip>
                <a:blip r:embed="rId2"/>
              </a:buBlip>
              <a:defRPr i="1" sz="3300"/>
            </a:lvl4pPr>
            <a:lvl5pPr marL="2144709" indent="-366709" algn="ctr">
              <a:spcBef>
                <a:spcPts val="0"/>
              </a:spcBef>
              <a:buBlip>
                <a:blip r:embed="rId2"/>
              </a:buBlip>
              <a:defRPr i="1" sz="33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Shape 108"/>
          <p:cNvSpPr/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4600"/>
              </a:spcBef>
              <a:buBlip>
                <a:blip r:embed="rId2"/>
              </a:buBlip>
              <a:defRPr sz="3359"/>
            </a:pPr>
          </a:p>
        </p:txBody>
      </p:sp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6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горизонт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/>
          <p:cNvGrpSpPr/>
          <p:nvPr/>
        </p:nvGrpSpPr>
        <p:grpSpPr>
          <a:xfrm>
            <a:off x="1485893" y="2070099"/>
            <a:ext cx="10033008" cy="88909"/>
            <a:chOff x="-1" y="0"/>
            <a:chExt cx="10033008" cy="88907"/>
          </a:xfrm>
        </p:grpSpPr>
        <p:pic>
          <p:nvPicPr>
            <p:cNvPr id="25" name="typesetflourish_shape_big.pdf" descr="typesetflourish_shape_big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2" y="-1"/>
              <a:ext cx="304805" cy="88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8100"/>
              <a:ext cx="4864108" cy="12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2" y="38099"/>
              <a:ext cx="4864105" cy="12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Shape 29"/>
          <p:cNvSpPr/>
          <p:nvPr>
            <p:ph type="pic" idx="13"/>
          </p:nvPr>
        </p:nvSpPr>
        <p:spPr>
          <a:xfrm>
            <a:off x="1181100" y="3276600"/>
            <a:ext cx="10642600" cy="539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1" name="Уровень текста 1…"/>
          <p:cNvSpPr txBox="1"/>
          <p:nvPr>
            <p:ph type="body" sz="quarter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1117600" y="3606800"/>
            <a:ext cx="10769600" cy="254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вертик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0"/>
          <p:cNvGrpSpPr/>
          <p:nvPr/>
        </p:nvGrpSpPr>
        <p:grpSpPr>
          <a:xfrm>
            <a:off x="1638292" y="4889499"/>
            <a:ext cx="4368815" cy="88909"/>
            <a:chOff x="-1" y="0"/>
            <a:chExt cx="4368813" cy="88907"/>
          </a:xfrm>
        </p:grpSpPr>
        <p:pic>
          <p:nvPicPr>
            <p:cNvPr id="47" name="typesetflourish_shape_big.pdf" descr="typesetflourish_shape_big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1" y="-1"/>
              <a:ext cx="304808" cy="88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8100"/>
              <a:ext cx="2032010" cy="12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2336803" y="38100"/>
              <a:ext cx="2032010" cy="12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Shape 51"/>
          <p:cNvSpPr/>
          <p:nvPr>
            <p:ph type="pic" sz="half" idx="13"/>
          </p:nvPr>
        </p:nvSpPr>
        <p:spPr>
          <a:xfrm>
            <a:off x="7002460" y="1746250"/>
            <a:ext cx="4648206" cy="619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Текст заголовка"/>
          <p:cNvSpPr txBox="1"/>
          <p:nvPr>
            <p:ph type="title"/>
          </p:nvPr>
        </p:nvSpPr>
        <p:spPr>
          <a:xfrm>
            <a:off x="1054100" y="1536700"/>
            <a:ext cx="5397500" cy="32258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3" name="Уровень текста 1…"/>
          <p:cNvSpPr txBox="1"/>
          <p:nvPr>
            <p:ph type="body" sz="quarter" idx="1"/>
          </p:nvPr>
        </p:nvSpPr>
        <p:spPr>
          <a:xfrm>
            <a:off x="1054100" y="5143500"/>
            <a:ext cx="5397500" cy="3022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2"/>
          <p:cNvSpPr/>
          <p:nvPr/>
        </p:nvSpPr>
        <p:spPr>
          <a:xfrm>
            <a:off x="317245" y="2438400"/>
            <a:ext cx="12383241" cy="127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2"/>
          <p:cNvSpPr/>
          <p:nvPr/>
        </p:nvSpPr>
        <p:spPr>
          <a:xfrm>
            <a:off x="317245" y="2438400"/>
            <a:ext cx="12383241" cy="127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0" name="Shape 79"/>
          <p:cNvSpPr/>
          <p:nvPr>
            <p:ph type="pic" sz="half" idx="13"/>
          </p:nvPr>
        </p:nvSpPr>
        <p:spPr>
          <a:xfrm>
            <a:off x="7023100" y="3149600"/>
            <a:ext cx="4851400" cy="5575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2" name="Уровень текста 1…"/>
          <p:cNvSpPr txBox="1"/>
          <p:nvPr>
            <p:ph type="body" sz="half" idx="1"/>
          </p:nvPr>
        </p:nvSpPr>
        <p:spPr>
          <a:xfrm>
            <a:off x="850900" y="2921000"/>
            <a:ext cx="5410200" cy="60452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300"/>
              </a:spcBef>
              <a:buBlip>
                <a:blip r:embed="rId2"/>
              </a:buBlip>
              <a:defRPr sz="3300"/>
            </a:lvl1pPr>
            <a:lvl2pPr marL="762000" indent="-381000">
              <a:spcBef>
                <a:spcPts val="3300"/>
              </a:spcBef>
              <a:buBlip>
                <a:blip r:embed="rId2"/>
              </a:buBlip>
              <a:defRPr sz="3300"/>
            </a:lvl2pPr>
            <a:lvl3pPr marL="1143000" indent="-381000">
              <a:spcBef>
                <a:spcPts val="3300"/>
              </a:spcBef>
              <a:buBlip>
                <a:blip r:embed="rId2"/>
              </a:buBlip>
              <a:defRPr sz="3300"/>
            </a:lvl3pPr>
            <a:lvl4pPr marL="1524000" indent="-381000">
              <a:spcBef>
                <a:spcPts val="3300"/>
              </a:spcBef>
              <a:buBlip>
                <a:blip r:embed="rId2"/>
              </a:buBlip>
              <a:defRPr sz="3300"/>
            </a:lvl4pPr>
            <a:lvl5pPr marL="1905000" indent="-381000">
              <a:spcBef>
                <a:spcPts val="3300"/>
              </a:spcBef>
              <a:buBlip>
                <a:blip r:embed="rId2"/>
              </a:buBlip>
              <a:defRPr sz="33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Уровень текста 1…"/>
          <p:cNvSpPr txBox="1"/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3 шт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7"/>
          <p:cNvSpPr/>
          <p:nvPr>
            <p:ph type="pic" sz="quarter" idx="13"/>
          </p:nvPr>
        </p:nvSpPr>
        <p:spPr>
          <a:xfrm>
            <a:off x="6845300" y="5207000"/>
            <a:ext cx="5041900" cy="3568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8"/>
          <p:cNvSpPr/>
          <p:nvPr>
            <p:ph type="pic" sz="quarter" idx="14"/>
          </p:nvPr>
        </p:nvSpPr>
        <p:spPr>
          <a:xfrm>
            <a:off x="6845300" y="990600"/>
            <a:ext cx="5041900" cy="355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99"/>
          <p:cNvSpPr/>
          <p:nvPr>
            <p:ph type="pic" sz="half" idx="15"/>
          </p:nvPr>
        </p:nvSpPr>
        <p:spPr>
          <a:xfrm>
            <a:off x="1155700" y="990600"/>
            <a:ext cx="5041900" cy="777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9"/>
          <p:cNvSpPr/>
          <p:nvPr/>
        </p:nvSpPr>
        <p:spPr>
          <a:xfrm>
            <a:off x="292099" y="2438401"/>
            <a:ext cx="12420603" cy="126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850900" y="2755900"/>
            <a:ext cx="11303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6366788" y="9245600"/>
            <a:ext cx="283927" cy="3810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444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889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333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778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222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667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3111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556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4000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cademb.ru" TargetMode="External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mailto:offoce@1academy.spb.ru" TargetMode="External"/><Relationship Id="rId4" Type="http://schemas.openxmlformats.org/officeDocument/2006/relationships/hyperlink" Target="http://www.academb.ru" TargetMode="External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3"/>
          <p:cNvSpPr txBox="1"/>
          <p:nvPr>
            <p:ph type="ctrTitle"/>
          </p:nvPr>
        </p:nvSpPr>
        <p:spPr>
          <a:xfrm>
            <a:off x="1841500" y="2138508"/>
            <a:ext cx="10769600" cy="2540008"/>
          </a:xfrm>
          <a:prstGeom prst="rect">
            <a:avLst/>
          </a:prstGeom>
        </p:spPr>
        <p:txBody>
          <a:bodyPr/>
          <a:lstStyle>
            <a:lvl1pPr defTabSz="531622">
              <a:defRPr sz="6370"/>
            </a:lvl1pPr>
          </a:lstStyle>
          <a:p>
            <a:pPr/>
            <a:r>
              <a:t>Индустриальные участки «Разметелево»</a:t>
            </a:r>
          </a:p>
        </p:txBody>
      </p:sp>
      <p:sp>
        <p:nvSpPr>
          <p:cNvPr id="135" name="Shape 134"/>
          <p:cNvSpPr txBox="1"/>
          <p:nvPr>
            <p:ph type="subTitle" sz="quarter" idx="1"/>
          </p:nvPr>
        </p:nvSpPr>
        <p:spPr>
          <a:xfrm>
            <a:off x="1117600" y="6724997"/>
            <a:ext cx="10769600" cy="793408"/>
          </a:xfrm>
          <a:prstGeom prst="rect">
            <a:avLst/>
          </a:prstGeom>
        </p:spPr>
        <p:txBody>
          <a:bodyPr/>
          <a:lstStyle/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academb.ru</a:t>
            </a:r>
            <a:r>
              <a:rPr u="none">
                <a:solidFill>
                  <a:srgbClr val="B6492C"/>
                </a:solidFill>
                <a:uFillTx/>
              </a:rPr>
              <a:t>                 +79219665043</a:t>
            </a:r>
          </a:p>
        </p:txBody>
      </p:sp>
      <p:pic>
        <p:nvPicPr>
          <p:cNvPr id="136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47746" y="8455321"/>
            <a:ext cx="2184406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ТУ на ГАЗ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ТУ на ГАЗ</a:t>
            </a:r>
          </a:p>
        </p:txBody>
      </p:sp>
      <p:sp>
        <p:nvSpPr>
          <p:cNvPr id="173" name="Нажмите дважды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74" name="ТУ Газпром.pdf" descr="ТУ Газпром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2532" y="2469845"/>
            <a:ext cx="4899736" cy="6922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6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3885">
              <a:defRPr sz="4400"/>
            </a:lvl1pPr>
          </a:lstStyle>
          <a:p>
            <a:pPr/>
            <a:r>
              <a:t>Эскизный проект планировки участков</a:t>
            </a:r>
          </a:p>
        </p:txBody>
      </p:sp>
      <p:sp>
        <p:nvSpPr>
          <p:cNvPr id="177" name="Shape 16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78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1101" y="8834683"/>
            <a:ext cx="2184406" cy="381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Сент6-7-2.pdf" descr="Сент6-7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14127" y="2821500"/>
            <a:ext cx="13004802" cy="411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6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3885">
              <a:defRPr sz="4400"/>
            </a:lvl1pPr>
          </a:lstStyle>
          <a:p>
            <a:pPr/>
            <a:r>
              <a:t>Правоустанавливающих документы</a:t>
            </a:r>
          </a:p>
        </p:txBody>
      </p:sp>
      <p:sp>
        <p:nvSpPr>
          <p:cNvPr id="182" name="Shape 169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83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29069" y="8893522"/>
            <a:ext cx="2184406" cy="38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кадастр179.jpeg" descr="кадастр17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884" y="2768729"/>
            <a:ext cx="8786891" cy="635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7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5600"/>
            </a:lvl1pPr>
          </a:lstStyle>
          <a:p>
            <a:pPr/>
            <a:r>
              <a:t>Стоимость предложения</a:t>
            </a:r>
          </a:p>
        </p:txBody>
      </p:sp>
      <p:sp>
        <p:nvSpPr>
          <p:cNvPr id="187" name="Shape 175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Предлагаются к продаже земельные участки промышленного назначения площадью от 0,1 Га до 10 Га по цене 2000 рублей за 1 кв.м.</a:t>
            </a:r>
          </a:p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дополнительно оплачивается пакетный взнос на создаваемую инфраструктуру в размере 600 рублей за 1 м2 с поэтапной оплатой.</a:t>
            </a:r>
          </a:p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  Пакетное распределение ресурсов в зависимости от площади участка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Площадь участка:	10-25 соток	26-60 соток	более 60 соток	Комментарий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Ресурс: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электричество	</a:t>
            </a:r>
            <a:r>
              <a:rPr b="0"/>
              <a:t>до 150 кВт	до 150 кВт	до 300 кВт	           На участки более 25 соток возможно увеличение мощности кратно 150 кВт на каждые 25 соток</a:t>
            </a:r>
            <a:endParaRPr b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1. 1-й этап: Стоимость 900 000 рублей (100% аванс)…"/>
          <p:cNvSpPr txBox="1"/>
          <p:nvPr>
            <p:ph type="body" idx="1"/>
          </p:nvPr>
        </p:nvSpPr>
        <p:spPr>
          <a:xfrm>
            <a:off x="566933" y="2441274"/>
            <a:ext cx="11303001" cy="6350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1. 1-й этап (оплачивается при покупке участка): Стоимость 600  рублей (100% аванс) за 1 кв.м. земельного участка.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строительство дорог на внутренней территории технопарка с покрытием ЩПС,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строительство системы дождевого водоотведения,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наружное освещение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подача заявки в Ленэнерго и сопровождение процесса получения электрической мощности  до 150  кВт на участок с возможностью увеличения за дополнительную плату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2-й этап: газоснабжение (по желанию, оплата дополнительно)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строительство магистрального газопровода среднего давления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строительство распределительного газопровода к границе участков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3-й этап: водоснабжение (оплачивается по желанию после получения ТУ)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4-й этап: (стоимость будет определена после получения ТУ на въезд/выезд и окончания проектирования)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проектирование въезда со стороны Мягловского/Мурманского шоссе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строительство въезда со стороны Мягловского/Мурманского шоссе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строительство дороги со стороны Мягловского шоссе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5-й этап: стоимость будет определена после окончания строительства на участках резидентов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- асфальтирование внутриквартальных проездов</a:t>
            </a:r>
          </a:p>
        </p:txBody>
      </p:sp>
      <p:sp>
        <p:nvSpPr>
          <p:cNvPr id="190" name="Этапы оплаты подключения участка к инженерной инфраструктуре:"/>
          <p:cNvSpPr txBox="1"/>
          <p:nvPr/>
        </p:nvSpPr>
        <p:spPr>
          <a:xfrm>
            <a:off x="523875" y="858519"/>
            <a:ext cx="12541250" cy="1381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2"/>
              </a:buBlip>
              <a:defRPr sz="4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Этапы оплаты подключения участка к инженерной инфраструктуре: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7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Контакты</a:t>
            </a:r>
          </a:p>
        </p:txBody>
      </p:sp>
      <p:sp>
        <p:nvSpPr>
          <p:cNvPr id="193" name="Shape 17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5100"/>
              </a:spcBef>
              <a:buBlip>
                <a:blip r:embed="rId2"/>
              </a:buBlip>
              <a:defRPr sz="3700"/>
            </a:pPr>
            <a:r>
              <a:t>1-я Академия недвижимости</a:t>
            </a:r>
          </a:p>
          <a:p>
            <a:pPr marL="413384" indent="-413384" defTabSz="543305">
              <a:spcBef>
                <a:spcPts val="5100"/>
              </a:spcBef>
              <a:buBlip>
                <a:blip r:embed="rId2"/>
              </a:buBlip>
              <a:defRPr sz="3700"/>
            </a:pPr>
            <a:r>
              <a:t>Санкт-Петербург, ул. Торжковская д.5, офис 4004</a:t>
            </a:r>
          </a:p>
          <a:p>
            <a:pPr marL="413384" indent="-413384" defTabSz="543305">
              <a:spcBef>
                <a:spcPts val="5100"/>
              </a:spcBef>
              <a:buBlip>
                <a:blip r:embed="rId2"/>
              </a:buBlip>
              <a:defRPr sz="3700"/>
            </a:pPr>
            <a:r>
              <a:t>т. +7812-403-17-80, +79219665043</a:t>
            </a:r>
          </a:p>
          <a:p>
            <a:pPr marL="413384" indent="-413384" defTabSz="543305">
              <a:spcBef>
                <a:spcPts val="5100"/>
              </a:spcBef>
              <a:buBlip>
                <a:blip r:embed="rId2"/>
              </a:buBlip>
              <a:defRPr sz="3700"/>
            </a:pPr>
            <a:r>
              <a:t>e-mail: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rPr>
              <a:t>office@1academy.spb.ru</a:t>
            </a:r>
            <a:r>
              <a:t>, </a:t>
            </a:r>
          </a:p>
          <a:p>
            <a:pPr marL="413384" indent="-413384" defTabSz="543305">
              <a:spcBef>
                <a:spcPts val="5100"/>
              </a:spcBef>
              <a:buBlip>
                <a:blip r:embed="rId2"/>
              </a:buBlip>
              <a:defRPr sz="3700"/>
            </a:pPr>
            <a:r>
              <a:t>сайт: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www.academb.ru</a:t>
            </a:r>
          </a:p>
        </p:txBody>
      </p:sp>
      <p:pic>
        <p:nvPicPr>
          <p:cNvPr id="194" name="PastedGraphic-1.pdf" descr="PastedGraphic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30939" y="8901509"/>
            <a:ext cx="2184403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3885">
              <a:defRPr sz="4400"/>
            </a:lvl1pPr>
          </a:lstStyle>
          <a:p>
            <a:pPr/>
            <a:r>
              <a:t>О группе компаний 1-я академия бизнеса</a:t>
            </a:r>
          </a:p>
        </p:txBody>
      </p:sp>
      <p:sp>
        <p:nvSpPr>
          <p:cNvPr id="139" name="Shape 138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91135" indent="-191135" defTabSz="251206">
              <a:spcBef>
                <a:spcPts val="2300"/>
              </a:spcBef>
              <a:buBlip>
                <a:blip r:embed="rId2"/>
              </a:buBlip>
              <a:defRPr sz="1700"/>
            </a:pPr>
            <a:r>
              <a:t>Объединяет агентство недвижимости ООО «1-я Академия недвижимости» (основано в 2007 году) и отметившее своё 10-летие в 2017 году, управляющие компании ООО «1-й Земледелец», ООО «2-й Земледелец». Была основана учредителями, ведущих риэлтерскую деятельность с 1997 года. </a:t>
            </a:r>
          </a:p>
          <a:p>
            <a:pPr marL="191135" indent="-191135" defTabSz="251206">
              <a:spcBef>
                <a:spcPts val="2300"/>
              </a:spcBef>
              <a:buBlip>
                <a:blip r:embed="rId2"/>
              </a:buBlip>
              <a:defRPr sz="1700"/>
            </a:pPr>
            <a:r>
              <a:t>«1-я Академия недвижимости» развивающаяся девелоперовская компания, входящая в структуру групп компаний 1-я Академия бизнеса ключевым видом деятельности которой является успешная реализация на рынке инвестиционных программ , связанных с земельными участками , расположенными на территории Ленинградской области и за рубежом . На сегодняшний день компания предлагает проекты на территории Всеволожского,Выборгского, Приозерского, Подпорожского районов Ленинградской области,  Коттеджные поселки под единым  знаком "Поселки на 5+"</a:t>
            </a:r>
          </a:p>
          <a:p>
            <a:pPr marL="191135" indent="-191135" defTabSz="251206">
              <a:spcBef>
                <a:spcPts val="2300"/>
              </a:spcBef>
              <a:buBlip>
                <a:blip r:embed="rId2"/>
              </a:buBlip>
              <a:defRPr sz="1700"/>
            </a:pPr>
            <a:r>
              <a:t>Общее направление деятельности компании оформление, освоение и продажа земельных участков под строительство частных домовладений или промышленных объектов, разработка объектов инфраструктуры и дальнейшая их эксплуатация.</a:t>
            </a:r>
          </a:p>
          <a:p>
            <a:pPr marL="191135" indent="-191135" defTabSz="251206">
              <a:spcBef>
                <a:spcPts val="2300"/>
              </a:spcBef>
              <a:buBlip>
                <a:blip r:embed="rId2"/>
              </a:buBlip>
              <a:defRPr sz="1700"/>
            </a:pPr>
            <a:r>
              <a:t>В настоящее время реализуется масштабный проект в г. Подпорожье, ул. Гражданская 38 по созданию комплекса лесопиления и лесопереработки, производительностью 3500 м3 в месяц.Площадь земельного массива промышленного назначения составляет более 4 Га земли, общая площадь зданий промышленного назначения, а также административных зданий более 3500 м2. В настоящее время к объектам подведены центральная канализация, центральный водопровод, установлена система отопления на водяных котлах мощностью 2 МВт. Подведено электричество мощностью 350 кВт</a:t>
            </a:r>
          </a:p>
        </p:txBody>
      </p:sp>
      <p:pic>
        <p:nvPicPr>
          <p:cNvPr id="140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9948" y="8853585"/>
            <a:ext cx="2184402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3885">
              <a:defRPr sz="4400"/>
            </a:lvl1pPr>
          </a:lstStyle>
          <a:p>
            <a:pPr/>
            <a:r>
              <a:t>О группе компаний 1-я академия бизнеса</a:t>
            </a:r>
          </a:p>
        </p:txBody>
      </p:sp>
      <p:sp>
        <p:nvSpPr>
          <p:cNvPr id="143" name="Shape 14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1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* Ей принадлежат такие успешные проекты, как коттеджные посёлки Солнечное, Дружное, Осиновая роща, Коркинские просторы, Город-Сад. Открыты продажи земельных участков в новом проекте - коттеджном посёлке Разметелево, расположенном во Всеволожском районе Санкт-Петербурга. ООО «1-я Академия недвижимости» ежегодно становится номинантом на престижных конкурсах по загородной недвижимости Ленинградской области. В 2017 году на конкурсе КАИССА, ежегодно организуемым Ассоциацией риэлтеров Санкт-Петербурга и Ленинградской области, стала победителем в номинации «Лучшая риэлторская компания на рынке загородной недвижимости Ленинградской области», а коттеджный посёлок «Солнечное» назван «Лучшим девелоперовским проектом на рынке загородной недвижимости Ленинградской области». По итогам 2018 года ООО «2-й Земледелец» на конкурсе КАИССА победило в номинации «Лучшая управляющая компания на рынке загородной недвижимости», (поселок Дружное) и в 2019 году (посёлок Солнечное).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1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* В населённом пункте Разметелево компания работает над развитием территории площадью 85 Га, расположенной на севере Разметелево. В данной локации будут развиваться зоны жилой коттеджной застройки, зона секционной 4-х этажной застройки, а также зона общественно-деловой застройки.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* В населённом пункте Иваново (Приозерский район ЛО), расположенный рядом с курортом Игора, компания выполняет проект планировки территории на массив под ИЖС площадью 56 Га, на котором планируется реализовать коттеджный посёлок «Сосновские горки» с количеством участков около 340.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* На Мурманском шоссе в районе Разметелево компания работает над развитием инженерной инфраструктуры на земельном массиве индустриальной и общественно-деловой земли площадью около 24 Га, расположенном на первой линии Мурманского шоссе от АЗС Месте до съезда на Мягловское шоссе.</a:t>
            </a:r>
          </a:p>
        </p:txBody>
      </p:sp>
      <p:pic>
        <p:nvPicPr>
          <p:cNvPr id="144" name="PastedGraphic-1.pdf" descr="PastedGraphic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9948" y="8853585"/>
            <a:ext cx="2184402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5279">
              <a:defRPr sz="3828"/>
            </a:lvl1pPr>
          </a:lstStyle>
          <a:p>
            <a:pPr/>
            <a:r>
              <a:t>индустриальные и административно-деловые участки «разметелево»</a:t>
            </a:r>
          </a:p>
        </p:txBody>
      </p:sp>
      <p:sp>
        <p:nvSpPr>
          <p:cNvPr id="147" name="Shape 146"/>
          <p:cNvSpPr txBox="1"/>
          <p:nvPr>
            <p:ph type="body" idx="1"/>
          </p:nvPr>
        </p:nvSpPr>
        <p:spPr>
          <a:xfrm>
            <a:off x="647700" y="2654300"/>
            <a:ext cx="11303000" cy="6350000"/>
          </a:xfrm>
          <a:prstGeom prst="rect">
            <a:avLst/>
          </a:prstGeom>
        </p:spPr>
        <p:txBody>
          <a:bodyPr/>
          <a:lstStyle/>
          <a:p>
            <a:pPr marL="302970" indent="-302970" defTabSz="398188">
              <a:spcBef>
                <a:spcPts val="3700"/>
              </a:spcBef>
              <a:buBlip>
                <a:blip r:embed="rId2"/>
              </a:buBlip>
              <a:defRPr sz="2600"/>
            </a:pPr>
            <a:r>
              <a:t>Местоположение: Ленинградская область, Всеволожский район, дорожная развяка Мурманского шоссе с Мягловским шоссе</a:t>
            </a:r>
          </a:p>
          <a:p>
            <a:pPr marL="302970" indent="-302970" defTabSz="398188">
              <a:spcBef>
                <a:spcPts val="3700"/>
              </a:spcBef>
              <a:buBlip>
                <a:blip r:embed="rId2"/>
              </a:buBlip>
              <a:defRPr sz="2600"/>
            </a:pPr>
            <a:r>
              <a:t>Общая площадь: 32 Га</a:t>
            </a:r>
          </a:p>
          <a:p>
            <a:pPr marL="302970" indent="-302970" defTabSz="398188">
              <a:spcBef>
                <a:spcPts val="3700"/>
              </a:spcBef>
              <a:buBlip>
                <a:blip r:embed="rId2"/>
              </a:buBlip>
              <a:defRPr sz="2600"/>
            </a:pPr>
            <a:r>
              <a:t>Категория земель: земли промышленного назначения или общественно-деловой застройки</a:t>
            </a:r>
          </a:p>
          <a:p>
            <a:pPr marL="302970" indent="-302970" defTabSz="398188">
              <a:spcBef>
                <a:spcPts val="3700"/>
              </a:spcBef>
              <a:buBlip>
                <a:blip r:embed="rId2"/>
              </a:buBlip>
              <a:defRPr sz="2600"/>
            </a:pPr>
            <a:r>
              <a:t>Локация: Мурманское шоссе (автодорога Санкт-Петербург-Мурманск М-18 «Кола») 11 км от КАД</a:t>
            </a:r>
          </a:p>
          <a:p>
            <a:pPr marL="302970" indent="-302970" defTabSz="398188">
              <a:spcBef>
                <a:spcPts val="3700"/>
              </a:spcBef>
              <a:buBlip>
                <a:blip r:embed="rId2"/>
              </a:buBlip>
              <a:defRPr sz="2600"/>
            </a:pPr>
            <a:r>
              <a:t>Аэропорт Пулково - 25 км</a:t>
            </a:r>
          </a:p>
          <a:p>
            <a:pPr marL="302970" indent="-302970" defTabSz="398188">
              <a:spcBef>
                <a:spcPts val="3700"/>
              </a:spcBef>
              <a:buBlip>
                <a:blip r:embed="rId2"/>
              </a:buBlip>
              <a:defRPr sz="2600"/>
            </a:pPr>
            <a:r>
              <a:t>Морской порт - 30 км</a:t>
            </a:r>
          </a:p>
        </p:txBody>
      </p:sp>
      <p:pic>
        <p:nvPicPr>
          <p:cNvPr id="148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9044" y="8748017"/>
            <a:ext cx="2184406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4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defRPr sz="5100"/>
            </a:lvl1pPr>
          </a:lstStyle>
          <a:p>
            <a:pPr/>
            <a:r>
              <a:t>Локация и План территории</a:t>
            </a:r>
          </a:p>
        </p:txBody>
      </p:sp>
      <p:sp>
        <p:nvSpPr>
          <p:cNvPr id="151" name="Shape 150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52" name="Снимок экрана 2016-11-19 в 17.02.56.png" descr="Снимок экрана 2016-11-19 в 17.02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080" y="2953879"/>
            <a:ext cx="12250640" cy="5407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Graphic-1.pdf" descr="PastedGraphic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3882" y="8648251"/>
            <a:ext cx="2184402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Основной текст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Снимок экрана 2019-05-26 в 19.11.27.png" descr="Снимок экрана 2019-05-26 в 19.11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615950"/>
            <a:ext cx="12293600" cy="852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992">
              <a:defRPr sz="3900"/>
            </a:lvl1pPr>
          </a:lstStyle>
          <a:p>
            <a:pPr/>
            <a:r>
              <a:t>Объект на генеральном плане колтушского сельского поселения</a:t>
            </a:r>
          </a:p>
        </p:txBody>
      </p:sp>
      <p:sp>
        <p:nvSpPr>
          <p:cNvPr id="160" name="Shape 155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61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3394" y="8832005"/>
            <a:ext cx="2184406" cy="38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1134.jpg" descr="IMG_113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664" y="2755900"/>
            <a:ext cx="8466671" cy="635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59"/>
          <p:cNvSpPr txBox="1"/>
          <p:nvPr>
            <p:ph type="title"/>
          </p:nvPr>
        </p:nvSpPr>
        <p:spPr>
          <a:xfrm>
            <a:off x="850900" y="851027"/>
            <a:ext cx="11303000" cy="1270004"/>
          </a:xfrm>
          <a:prstGeom prst="rect">
            <a:avLst/>
          </a:prstGeom>
        </p:spPr>
        <p:txBody>
          <a:bodyPr/>
          <a:lstStyle/>
          <a:p>
            <a:pPr/>
            <a:r>
              <a:t>Инфраструктура</a:t>
            </a:r>
          </a:p>
        </p:txBody>
      </p:sp>
      <p:sp>
        <p:nvSpPr>
          <p:cNvPr id="165" name="Shape 160"/>
          <p:cNvSpPr txBox="1"/>
          <p:nvPr>
            <p:ph type="body" idx="1"/>
          </p:nvPr>
        </p:nvSpPr>
        <p:spPr>
          <a:xfrm>
            <a:off x="635000" y="2667000"/>
            <a:ext cx="11303000" cy="6350000"/>
          </a:xfrm>
          <a:prstGeom prst="rect">
            <a:avLst/>
          </a:prstGeom>
        </p:spPr>
        <p:txBody>
          <a:bodyPr/>
          <a:lstStyle/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территория разделена на участи площадью от 0,1 Га до 1Га, основная нарезка по 20-40 соток.</a:t>
            </a:r>
          </a:p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К УЧАСТКОМ будут ПОДВЕДЕНЫ ДОРОГИ с покрытием ЩПС, </a:t>
            </a:r>
          </a:p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к участкам будет подведена электрическая мощность от 15 до 150  кВт (при необходимости больше). Получены и выполнены ТУ, подписаны АТП на суммарную мощность около 1МВт электроэнергии</a:t>
            </a:r>
          </a:p>
          <a:p>
            <a:pPr marL="266700" indent="-266700" defTabSz="350520">
              <a:spcBef>
                <a:spcPts val="3300"/>
              </a:spcBef>
              <a:buBlip>
                <a:blip r:embed="rId2"/>
              </a:buBlip>
              <a:defRPr sz="2400"/>
            </a:pPr>
            <a:r>
              <a:t>к участкам будет подведен газопровод, получены ТУ на газ, подписан договор.</a:t>
            </a:r>
          </a:p>
        </p:txBody>
      </p:sp>
      <p:pic>
        <p:nvPicPr>
          <p:cNvPr id="166" name="PastedGraphic-1.pdf" descr="PastedGraphic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1282" y="9015262"/>
            <a:ext cx="2184402" cy="38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ТУ на электричество 150 кВ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7392">
              <a:defRPr sz="4505"/>
            </a:lvl1pPr>
          </a:lstStyle>
          <a:p>
            <a:pPr/>
            <a:r>
              <a:t>Пример одного из ТУ на электричество 150 кВт</a:t>
            </a:r>
          </a:p>
        </p:txBody>
      </p:sp>
      <p:sp>
        <p:nvSpPr>
          <p:cNvPr id="169" name="Текстовый блок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70" name="ТУ.jpeg" descr="ТУ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264" y="2442795"/>
            <a:ext cx="4807540" cy="6652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57554B"/>
      </a:dk1>
      <a:lt1>
        <a:srgbClr val="0C1957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195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195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