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381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381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CADADB"/>
          </a:solidFill>
        </a:fill>
      </a:tcStyle>
    </a:wholeTbl>
    <a:band2H>
      <a:tcTxStyle b="def" i="def"/>
      <a:tcStyle>
        <a:tcBdr/>
        <a:fill>
          <a:solidFill>
            <a:srgbClr val="E6EDEE"/>
          </a:solidFill>
        </a:fill>
      </a:tcStyle>
    </a:band2H>
    <a:firstCol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381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381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E7D7CB"/>
          </a:solidFill>
        </a:fill>
      </a:tcStyle>
    </a:wholeTbl>
    <a:band2H>
      <a:tcTxStyle b="def" i="def"/>
      <a:tcStyle>
        <a:tcBdr/>
        <a:fill>
          <a:solidFill>
            <a:srgbClr val="F3ECE7"/>
          </a:solidFill>
        </a:fill>
      </a:tcStyle>
    </a:band2H>
    <a:firstCol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381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381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0000"/>
          </a:solidFill>
        </a:fill>
      </a:tcStyle>
    </a:band2H>
    <a:firstCol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0000"/>
          </a:solidFill>
        </a:fill>
      </a:tcStyle>
    </a:lastRow>
    <a:fir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381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381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FF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FF0000">
              <a:alpha val="20000"/>
            </a:srgbClr>
          </a:solidFill>
        </a:fill>
      </a:tcStyle>
    </a:firstCol>
    <a:la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508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2387600" y="2298700"/>
            <a:ext cx="196215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2387600" y="7073900"/>
            <a:ext cx="196215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Уровень текста 1…"/>
          <p:cNvSpPr txBox="1"/>
          <p:nvPr>
            <p:ph type="body" sz="quarter" idx="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b="1" sz="3800">
                <a:latin typeface="+mn-lt"/>
                <a:ea typeface="+mn-ea"/>
                <a:cs typeface="+mn-cs"/>
                <a:sym typeface="Helvetica"/>
              </a:defRPr>
            </a:lvl1pPr>
            <a:lvl2pPr marL="1055076" indent="-445476" algn="ctr">
              <a:spcBef>
                <a:spcPts val="0"/>
              </a:spcBef>
              <a:defRPr b="1" sz="3800">
                <a:latin typeface="+mn-lt"/>
                <a:ea typeface="+mn-ea"/>
                <a:cs typeface="+mn-cs"/>
                <a:sym typeface="Helvetica"/>
              </a:defRPr>
            </a:lvl2pPr>
            <a:lvl3pPr marL="1664675" indent="-445476" algn="ctr">
              <a:spcBef>
                <a:spcPts val="0"/>
              </a:spcBef>
              <a:defRPr b="1" sz="3800">
                <a:latin typeface="+mn-lt"/>
                <a:ea typeface="+mn-ea"/>
                <a:cs typeface="+mn-cs"/>
                <a:sym typeface="Helvetica"/>
              </a:defRPr>
            </a:lvl3pPr>
            <a:lvl4pPr marL="2274275" indent="-445475" algn="ctr">
              <a:spcBef>
                <a:spcPts val="0"/>
              </a:spcBef>
              <a:defRPr b="1" sz="3800">
                <a:latin typeface="+mn-lt"/>
                <a:ea typeface="+mn-ea"/>
                <a:cs typeface="+mn-cs"/>
                <a:sym typeface="Helvetica"/>
              </a:defRPr>
            </a:lvl4pPr>
            <a:lvl5pPr marL="2883875" indent="-445475" algn="ctr">
              <a:spcBef>
                <a:spcPts val="0"/>
              </a:spcBef>
              <a:defRPr b="1" sz="3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«Место ввода цитаты»."/>
          <p:cNvSpPr txBox="1"/>
          <p:nvPr>
            <p:ph type="body" sz="quarter" idx="13"/>
          </p:nvPr>
        </p:nvSpPr>
        <p:spPr>
          <a:xfrm>
            <a:off x="2387600" y="6007100"/>
            <a:ext cx="19621500" cy="9525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/>
          <p:nvPr>
            <p:ph type="pic" idx="13"/>
          </p:nvPr>
        </p:nvSpPr>
        <p:spPr>
          <a:xfrm>
            <a:off x="-47625" y="-2540000"/>
            <a:ext cx="24479250" cy="16319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/>
          <p:nvPr>
            <p:ph type="pic" idx="13"/>
          </p:nvPr>
        </p:nvSpPr>
        <p:spPr>
          <a:xfrm>
            <a:off x="2752725" y="-2489200"/>
            <a:ext cx="18840450" cy="12560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Текст заголовка"/>
          <p:cNvSpPr txBox="1"/>
          <p:nvPr>
            <p:ph type="title"/>
          </p:nvPr>
        </p:nvSpPr>
        <p:spPr>
          <a:xfrm>
            <a:off x="2387600" y="9448800"/>
            <a:ext cx="196215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22" name="Уровень текста 1…"/>
          <p:cNvSpPr txBox="1"/>
          <p:nvPr>
            <p:ph type="body" sz="quarter" idx="1"/>
          </p:nvPr>
        </p:nvSpPr>
        <p:spPr>
          <a:xfrm>
            <a:off x="2387600" y="11518900"/>
            <a:ext cx="19621500" cy="1714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/>
          <p:nvPr>
            <p:ph type="title"/>
          </p:nvPr>
        </p:nvSpPr>
        <p:spPr>
          <a:xfrm>
            <a:off x="2387600" y="4533900"/>
            <a:ext cx="19621500" cy="46482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/>
          <p:nvPr>
            <p:ph type="pic" idx="13"/>
          </p:nvPr>
        </p:nvSpPr>
        <p:spPr>
          <a:xfrm>
            <a:off x="12407900" y="-2159000"/>
            <a:ext cx="10337800" cy="15506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Текст заголовка"/>
          <p:cNvSpPr txBox="1"/>
          <p:nvPr>
            <p:ph type="title"/>
          </p:nvPr>
        </p:nvSpPr>
        <p:spPr>
          <a:xfrm>
            <a:off x="1790700" y="1066800"/>
            <a:ext cx="10007600" cy="56261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0" name="Уровень текста 1…"/>
          <p:cNvSpPr txBox="1"/>
          <p:nvPr>
            <p:ph type="body" sz="quarter" idx="1"/>
          </p:nvPr>
        </p:nvSpPr>
        <p:spPr>
          <a:xfrm>
            <a:off x="1790700" y="7035800"/>
            <a:ext cx="10007600" cy="562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9" name="Номер слайда"/>
          <p:cNvSpPr txBox="1"/>
          <p:nvPr>
            <p:ph type="sldNum" sz="quarter" idx="2"/>
          </p:nvPr>
        </p:nvSpPr>
        <p:spPr>
          <a:xfrm>
            <a:off x="11955253" y="13004800"/>
            <a:ext cx="453238" cy="469901"/>
          </a:xfrm>
          <a:prstGeom prst="rect">
            <a:avLst/>
          </a:prstGeom>
        </p:spPr>
        <p:txBody>
          <a:bodyPr anchor="b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7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/>
          <p:nvPr>
            <p:ph type="pic" idx="13"/>
          </p:nvPr>
        </p:nvSpPr>
        <p:spPr>
          <a:xfrm>
            <a:off x="12496800" y="-1485900"/>
            <a:ext cx="10193867" cy="1529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7" name="Уровень текста 1…"/>
          <p:cNvSpPr txBox="1"/>
          <p:nvPr>
            <p:ph type="body" sz="half" idx="1"/>
          </p:nvPr>
        </p:nvSpPr>
        <p:spPr>
          <a:xfrm>
            <a:off x="1790700" y="3644900"/>
            <a:ext cx="10007600" cy="8839200"/>
          </a:xfrm>
          <a:prstGeom prst="rect">
            <a:avLst/>
          </a:prstGeom>
        </p:spPr>
        <p:txBody>
          <a:bodyPr/>
          <a:lstStyle>
            <a:lvl1pPr marL="431800" indent="-431800">
              <a:spcBef>
                <a:spcPts val="5300"/>
              </a:spcBef>
              <a:defRPr sz="3800"/>
            </a:lvl1pPr>
            <a:lvl2pPr marL="863600" indent="-431800">
              <a:spcBef>
                <a:spcPts val="5300"/>
              </a:spcBef>
              <a:defRPr sz="3800"/>
            </a:lvl2pPr>
            <a:lvl3pPr marL="1295400" indent="-431800">
              <a:spcBef>
                <a:spcPts val="5300"/>
              </a:spcBef>
              <a:defRPr sz="3800"/>
            </a:lvl3pPr>
            <a:lvl4pPr marL="1727200" indent="-431800">
              <a:spcBef>
                <a:spcPts val="5300"/>
              </a:spcBef>
              <a:defRPr sz="3800"/>
            </a:lvl4pPr>
            <a:lvl5pPr marL="2159000" indent="-431800">
              <a:spcBef>
                <a:spcPts val="5300"/>
              </a:spcBef>
              <a:defRPr sz="3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/>
          <p:nvPr>
            <p:ph type="body" idx="1"/>
          </p:nvPr>
        </p:nvSpPr>
        <p:spPr>
          <a:xfrm>
            <a:off x="1790700" y="1790700"/>
            <a:ext cx="20815300" cy="10147300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/>
          <p:nvPr>
            <p:ph type="pic" sz="half" idx="13"/>
          </p:nvPr>
        </p:nvSpPr>
        <p:spPr>
          <a:xfrm>
            <a:off x="12344400" y="7112000"/>
            <a:ext cx="10439400" cy="695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Изображение"/>
          <p:cNvSpPr/>
          <p:nvPr>
            <p:ph type="pic" sz="half" idx="14"/>
          </p:nvPr>
        </p:nvSpPr>
        <p:spPr>
          <a:xfrm>
            <a:off x="12407900" y="190500"/>
            <a:ext cx="10363200" cy="690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Изображение"/>
          <p:cNvSpPr/>
          <p:nvPr>
            <p:ph type="pic" idx="15"/>
          </p:nvPr>
        </p:nvSpPr>
        <p:spPr>
          <a:xfrm>
            <a:off x="1583264" y="-1879600"/>
            <a:ext cx="10414004" cy="1562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1790700" y="571500"/>
            <a:ext cx="20815300" cy="298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1790700" y="3644900"/>
            <a:ext cx="20815300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219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828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2438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30480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3657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4267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4876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5486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Как управлять коттеджным посёлком?"/>
          <p:cNvSpPr txBox="1"/>
          <p:nvPr>
            <p:ph type="ctrTitle"/>
          </p:nvPr>
        </p:nvSpPr>
        <p:spPr>
          <a:xfrm>
            <a:off x="2387599" y="1177082"/>
            <a:ext cx="19621502" cy="3585656"/>
          </a:xfrm>
          <a:prstGeom prst="rect">
            <a:avLst/>
          </a:prstGeom>
        </p:spPr>
        <p:txBody>
          <a:bodyPr/>
          <a:lstStyle>
            <a:lvl1pPr defTabSz="685165">
              <a:defRPr sz="9200"/>
            </a:lvl1pPr>
          </a:lstStyle>
          <a:p>
            <a:pPr/>
            <a:r>
              <a:t>Что с ценами в 2022 году? Где есть резервы для экономии покупателя?</a:t>
            </a:r>
          </a:p>
        </p:txBody>
      </p:sp>
      <p:sp>
        <p:nvSpPr>
          <p:cNvPr id="120" name="Кому должны принадлежать сети, дороги, общественные пространства?…"/>
          <p:cNvSpPr txBox="1"/>
          <p:nvPr>
            <p:ph type="subTitle" sz="half" idx="1"/>
          </p:nvPr>
        </p:nvSpPr>
        <p:spPr>
          <a:xfrm>
            <a:off x="2713004" y="8600382"/>
            <a:ext cx="19621502" cy="5210847"/>
          </a:xfrm>
          <a:prstGeom prst="rect">
            <a:avLst/>
          </a:prstGeom>
        </p:spPr>
        <p:txBody>
          <a:bodyPr/>
          <a:lstStyle>
            <a:lvl1pPr marL="457200" indent="-317500" defTabSz="457200">
              <a:buSzPct val="100000"/>
              <a:buFont typeface="Helvetica"/>
              <a:buChar char="•"/>
              <a:defRPr sz="43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Председатель Совета директоров ООО «1-я Академия недвижимости» Новосельцев Дмитрий вячеславович</a:t>
            </a:r>
          </a:p>
        </p:txBody>
      </p:sp>
      <p:pic>
        <p:nvPicPr>
          <p:cNvPr id="121" name="Логотип1АН.png" descr="Логотип1А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92142" y="11863722"/>
            <a:ext cx="7594603" cy="1790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Объемные данные по рынку ЛО на 1.1.2022"/>
          <p:cNvSpPr txBox="1"/>
          <p:nvPr>
            <p:ph type="ctrTitle"/>
          </p:nvPr>
        </p:nvSpPr>
        <p:spPr>
          <a:xfrm>
            <a:off x="2581123" y="-1875887"/>
            <a:ext cx="19621502" cy="4648203"/>
          </a:xfrm>
          <a:prstGeom prst="rect">
            <a:avLst/>
          </a:prstGeom>
        </p:spPr>
        <p:txBody>
          <a:bodyPr/>
          <a:lstStyle>
            <a:lvl1pPr>
              <a:defRPr b="1" sz="87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Объемные данные по рынку ЛО на 1.1.2022</a:t>
            </a:r>
          </a:p>
        </p:txBody>
      </p:sp>
      <p:sp>
        <p:nvSpPr>
          <p:cNvPr id="124" name="1. 325 коттеджных посёлков (сократилось за год на 7% (-25 посёлков) при том, что новых посёлков выведено 28…"/>
          <p:cNvSpPr txBox="1"/>
          <p:nvPr>
            <p:ph type="subTitle" idx="1"/>
          </p:nvPr>
        </p:nvSpPr>
        <p:spPr>
          <a:xfrm>
            <a:off x="2387600" y="3521354"/>
            <a:ext cx="19621500" cy="8275413"/>
          </a:xfrm>
          <a:prstGeom prst="rect">
            <a:avLst/>
          </a:prstGeom>
        </p:spPr>
        <p:txBody>
          <a:bodyPr/>
          <a:lstStyle/>
          <a:p>
            <a:pPr algn="l" defTabSz="520065">
              <a:defRPr sz="2700"/>
            </a:pPr>
            <a:r>
              <a:t>1. 325 коттеджных посёлков (сократилось за год на 7% (-25 посёлков) при том, что новых посёлков выведено 28</a:t>
            </a:r>
          </a:p>
          <a:p>
            <a:pPr algn="l" defTabSz="520065">
              <a:defRPr sz="2700"/>
            </a:pPr>
            <a:r>
              <a:t>2. 31 проект с таунхаусами (выросло на 24% (+6 проектов))</a:t>
            </a:r>
          </a:p>
          <a:p>
            <a:pPr algn="l" defTabSz="520065">
              <a:defRPr sz="2700"/>
            </a:pPr>
            <a:r>
              <a:t>3. Доля участков без подряда 93% </a:t>
            </a:r>
          </a:p>
          <a:p>
            <a:pPr algn="l" defTabSz="520065">
              <a:defRPr sz="2700"/>
            </a:pPr>
            <a:r>
              <a:t>4. Совокупный объем предложений 16,9 тыс. лотов всех типов (УБП, УСП, таунхаусы, дома), что на 8% выше уровней показателей 2020 года</a:t>
            </a:r>
          </a:p>
          <a:p>
            <a:pPr algn="l" defTabSz="520065">
              <a:defRPr sz="2700"/>
            </a:pPr>
            <a:r>
              <a:t>5. Доля не проданных лотов выросла и составляет 48% (прирост 4  %)</a:t>
            </a:r>
          </a:p>
          <a:p>
            <a:pPr algn="l" defTabSz="520065">
              <a:defRPr sz="2700"/>
            </a:pPr>
            <a:r>
              <a:t>6. За 2021 год на рынок поступило новых  12.1 тыс. лотов. Реализовано 11,6 тыс. лотов.</a:t>
            </a:r>
          </a:p>
          <a:p>
            <a:pPr algn="l" defTabSz="520065">
              <a:defRPr sz="2700"/>
            </a:pPr>
            <a:r>
              <a:t>7. Продолжался 7-й квартал подряд рост продаж</a:t>
            </a:r>
          </a:p>
          <a:p>
            <a:pPr algn="l" defTabSz="520065">
              <a:defRPr sz="2700"/>
            </a:pPr>
            <a:r>
              <a:t>8. Концентрация спроса в зоне до 40 км от КАД</a:t>
            </a:r>
          </a:p>
          <a:p>
            <a:pPr algn="l" defTabSz="520065">
              <a:defRPr sz="2700"/>
            </a:pPr>
            <a:r>
              <a:t>9. За 3 квартала продано 8 тыс УБП</a:t>
            </a:r>
          </a:p>
          <a:p>
            <a:pPr algn="l" defTabSz="520065">
              <a:defRPr sz="2700"/>
            </a:pPr>
            <a:r>
              <a:t>10. Участки до 100 т.р./сотка 32% (доля продаж), 100-200 т.р./сотка 42 %</a:t>
            </a:r>
          </a:p>
          <a:p>
            <a:pPr algn="l" defTabSz="520065">
              <a:defRPr sz="2700"/>
            </a:pPr>
            <a:r>
              <a:t>11. средний бюджет сделки по УБП: «до 100тр/сотка» - 0,9млн. р, «100-200 тр/сотка»- </a:t>
            </a:r>
          </a:p>
          <a:p>
            <a:pPr algn="l" defTabSz="520065">
              <a:defRPr sz="2700"/>
            </a:pPr>
            <a:r>
              <a:t>1,5 млн.р., «200-300 т.р./сотка» - 2,7 млн.р., «300-500 тр/сотка - 4,6 млн.р.,</a:t>
            </a:r>
          </a:p>
          <a:p>
            <a:pPr algn="l" defTabSz="520065">
              <a:defRPr sz="2700"/>
            </a:pPr>
            <a:r>
              <a:t>«от 500 т.р./сотка» -11,4 млн.р.</a:t>
            </a:r>
          </a:p>
          <a:p>
            <a:pPr algn="l" defTabSz="520065">
              <a:defRPr sz="2700"/>
            </a:pPr>
            <a:r>
              <a:t>12. В 4-м квартале 2021 года средняя цена сотки участков ИЖС по районам: Всеволожский 347 тр, Выборгский</a:t>
            </a:r>
          </a:p>
          <a:p>
            <a:pPr algn="l" defTabSz="520065">
              <a:defRPr sz="2700"/>
            </a:pPr>
            <a:r>
              <a:t>500 тр, Ломоносовский 229 тр. По ДНП, СНТ: Всеволожский 215 тр, Выборгский 691, </a:t>
            </a:r>
          </a:p>
          <a:p>
            <a:pPr algn="l" defTabSz="520065">
              <a:defRPr sz="2700"/>
            </a:pPr>
            <a:r>
              <a:t>Ломоносовский  125 тр.</a:t>
            </a:r>
          </a:p>
          <a:p>
            <a:pPr algn="l" defTabSz="520065">
              <a:defRPr sz="2700"/>
            </a:pPr>
            <a:r>
              <a:t>13. Средняя цена  1м2 домовладения составила 99,4 тыс. руб/кв.м. средняя стоимость домовладения 24,6 млн. руб.</a:t>
            </a:r>
          </a:p>
        </p:txBody>
      </p:sp>
      <p:pic>
        <p:nvPicPr>
          <p:cNvPr id="125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87333" y="12648018"/>
            <a:ext cx="4467985" cy="1053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Направления экономии:"/>
          <p:cNvSpPr txBox="1"/>
          <p:nvPr>
            <p:ph type="ctrTitle"/>
          </p:nvPr>
        </p:nvSpPr>
        <p:spPr>
          <a:xfrm>
            <a:off x="1972906" y="-1820594"/>
            <a:ext cx="19621502" cy="4648203"/>
          </a:xfrm>
          <a:prstGeom prst="rect">
            <a:avLst/>
          </a:prstGeom>
        </p:spPr>
        <p:txBody>
          <a:bodyPr/>
          <a:lstStyle/>
          <a:p>
            <a:pPr/>
            <a:r>
              <a:t>Направления экономии:</a:t>
            </a:r>
          </a:p>
        </p:txBody>
      </p:sp>
      <p:sp>
        <p:nvSpPr>
          <p:cNvPr id="128" name="- сокращается востребованная площадь домов и участков до 120-170 кв.м. и 7-8 соток соответственно…"/>
          <p:cNvSpPr txBox="1"/>
          <p:nvPr>
            <p:ph type="subTitle" idx="1"/>
          </p:nvPr>
        </p:nvSpPr>
        <p:spPr>
          <a:xfrm>
            <a:off x="1972906" y="2906009"/>
            <a:ext cx="19621502" cy="9925441"/>
          </a:xfrm>
          <a:prstGeom prst="rect">
            <a:avLst/>
          </a:prstGeom>
        </p:spPr>
        <p:txBody>
          <a:bodyPr/>
          <a:lstStyle/>
          <a:p>
            <a:pPr algn="l" defTabSz="330200">
              <a:defRPr sz="3000"/>
            </a:pPr>
          </a:p>
          <a:p>
            <a:pPr algn="l" defTabSz="330200">
              <a:defRPr sz="3000"/>
            </a:pPr>
            <a:r>
              <a:t>- сокращается востребованная площадь домов и участков до 120-170 кв.м. и 7-8 соток соответственно</a:t>
            </a:r>
          </a:p>
          <a:p>
            <a:pPr algn="l" defTabSz="330200">
              <a:defRPr sz="3000"/>
            </a:pPr>
            <a:r>
              <a:t>- снижение цен на некоторые стройматериалы (более 10% на пиломатериалы)</a:t>
            </a:r>
          </a:p>
          <a:p>
            <a:pPr algn="l" defTabSz="330200">
              <a:defRPr sz="3000"/>
            </a:pPr>
            <a:r>
              <a:t>- замедление загородного рынка, выравнивание спроса и предложения, возможность торга и скидок</a:t>
            </a:r>
          </a:p>
          <a:p>
            <a:pPr algn="l" defTabSz="330200">
              <a:defRPr sz="3000"/>
            </a:pPr>
            <a:r>
              <a:t>- рассрочки</a:t>
            </a:r>
          </a:p>
          <a:p>
            <a:pPr algn="l" defTabSz="330200">
              <a:defRPr sz="3000"/>
            </a:pPr>
            <a:r>
              <a:t>- программа развития сегмента ИЖС в рамках национального проекта «Жильё и комфортная среда»</a:t>
            </a:r>
          </a:p>
          <a:p>
            <a:pPr algn="l" defTabSz="330200">
              <a:defRPr sz="3000"/>
            </a:pPr>
            <a:r>
              <a:t>- завершился конкурс на разработку типовых проектов частных домов</a:t>
            </a:r>
          </a:p>
          <a:p>
            <a:pPr algn="l" defTabSz="330200">
              <a:defRPr sz="3000"/>
            </a:pPr>
            <a:r>
              <a:t>- разрабатывается постановление Правительства РФ о распространении программы льготной ипотеки на ИЖС </a:t>
            </a:r>
          </a:p>
          <a:p>
            <a:pPr algn="l" defTabSz="330200">
              <a:defRPr sz="3000"/>
            </a:pPr>
            <a:r>
              <a:t>- введение госрегулирования в строительство домов на ИЖС участках (создание реестра типовых проектов ИЖС)</a:t>
            </a:r>
          </a:p>
          <a:p>
            <a:pPr algn="l" defTabSz="330200">
              <a:defRPr sz="3000"/>
            </a:pPr>
            <a:r>
              <a:t>- к 2024 году планировалось запустить массовое индивидуальное жилищное строительство. Все вопросы оформления возьмет на себя профессиональный застройщик, а не собственник, документы переведут в электронный вид</a:t>
            </a:r>
          </a:p>
          <a:p>
            <a:pPr algn="l" defTabSz="330200">
              <a:defRPr sz="3000"/>
            </a:pPr>
            <a:r>
              <a:t>- упрощение процедуры подключения к инженерным сетям объектов ИЖС</a:t>
            </a:r>
          </a:p>
          <a:p>
            <a:pPr algn="l" defTabSz="330200">
              <a:defRPr sz="3000"/>
            </a:pPr>
            <a:r>
              <a:t>- готовится законопроект о распространении проектного финансирования и счетов эскроу для новых проектов коттеджных посёлков</a:t>
            </a:r>
          </a:p>
          <a:p>
            <a:pPr algn="l" defTabSz="330200">
              <a:defRPr sz="3000"/>
            </a:pPr>
            <a:r>
              <a:t>- крупнейшие застройщики проявляют интерес к загородному формату (ПИК, ЛСР, Эталон,  Самолет)</a:t>
            </a:r>
          </a:p>
        </p:txBody>
      </p:sp>
      <p:pic>
        <p:nvPicPr>
          <p:cNvPr id="129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90943" y="12467780"/>
            <a:ext cx="5149041" cy="12140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актический пример"/>
          <p:cNvSpPr txBox="1"/>
          <p:nvPr>
            <p:ph type="ctrTitle"/>
          </p:nvPr>
        </p:nvSpPr>
        <p:spPr>
          <a:xfrm>
            <a:off x="2387600" y="274366"/>
            <a:ext cx="19621500" cy="1722603"/>
          </a:xfrm>
          <a:prstGeom prst="rect">
            <a:avLst/>
          </a:prstGeom>
        </p:spPr>
        <p:txBody>
          <a:bodyPr/>
          <a:lstStyle>
            <a:lvl1pPr defTabSz="784225">
              <a:defRPr sz="10600"/>
            </a:lvl1pPr>
          </a:lstStyle>
          <a:p>
            <a:pPr/>
            <a:r>
              <a:t>Практический пример</a:t>
            </a:r>
          </a:p>
        </p:txBody>
      </p:sp>
      <p:sp>
        <p:nvSpPr>
          <p:cNvPr id="132" name="В КП «Разметелево» на 35…"/>
          <p:cNvSpPr txBox="1"/>
          <p:nvPr>
            <p:ph type="subTitle" idx="1"/>
          </p:nvPr>
        </p:nvSpPr>
        <p:spPr>
          <a:xfrm>
            <a:off x="2387600" y="2617236"/>
            <a:ext cx="19621500" cy="9288820"/>
          </a:xfrm>
          <a:prstGeom prst="rect">
            <a:avLst/>
          </a:prstGeom>
        </p:spPr>
        <p:txBody>
          <a:bodyPr/>
          <a:lstStyle/>
          <a:p>
            <a:pPr defTabSz="784225">
              <a:defRPr sz="4100"/>
            </a:pPr>
            <a:r>
              <a:t>В КП «Разметелево» на 35</a:t>
            </a:r>
          </a:p>
          <a:p>
            <a:pPr defTabSz="784225">
              <a:defRPr sz="4100"/>
            </a:pPr>
            <a:r>
              <a:t>участках строятся дома </a:t>
            </a:r>
          </a:p>
          <a:p>
            <a:pPr defTabSz="784225">
              <a:defRPr sz="4100"/>
            </a:pPr>
            <a:r>
              <a:t>по финской монолитной</a:t>
            </a:r>
          </a:p>
          <a:p>
            <a:pPr defTabSz="784225">
              <a:defRPr sz="4100"/>
            </a:pPr>
            <a:r>
              <a:t>технологии</a:t>
            </a:r>
          </a:p>
          <a:p>
            <a:pPr defTabSz="784225">
              <a:defRPr sz="4100"/>
            </a:pPr>
            <a:r>
              <a:t>от 107 кв.м. ФП-3 (ESTERI)</a:t>
            </a:r>
          </a:p>
          <a:p>
            <a:pPr defTabSz="784225">
              <a:defRPr sz="4100"/>
            </a:pPr>
            <a:r>
              <a:t>до ФП3+ 143 м2</a:t>
            </a:r>
          </a:p>
          <a:p>
            <a:pPr defTabSz="784225">
              <a:defRPr sz="4100"/>
            </a:pPr>
            <a:r>
              <a:t>2-х этажный</a:t>
            </a:r>
          </a:p>
          <a:p>
            <a:pPr defTabSz="784225">
              <a:defRPr sz="4100"/>
            </a:pPr>
          </a:p>
          <a:p>
            <a:pPr defTabSz="784225">
              <a:defRPr sz="4100"/>
            </a:pPr>
          </a:p>
          <a:p>
            <a:pPr defTabSz="784225">
              <a:defRPr sz="4100"/>
            </a:pPr>
          </a:p>
          <a:p>
            <a:pPr defTabSz="784225">
              <a:defRPr sz="4100"/>
            </a:pPr>
          </a:p>
          <a:p>
            <a:pPr defTabSz="784225">
              <a:defRPr sz="4100"/>
            </a:pPr>
          </a:p>
          <a:p>
            <a:pPr defTabSz="784225">
              <a:defRPr sz="4100"/>
            </a:pPr>
            <a:r>
              <a:t>Стены- трехслойные железобетонные панели толщиной 330 мм с утеплителем внутри</a:t>
            </a:r>
          </a:p>
        </p:txBody>
      </p:sp>
      <p:pic>
        <p:nvPicPr>
          <p:cNvPr id="133" name="Снимок экрана 2022-03-13 в 13.25.42.png" descr="Снимок экрана 2022-03-13 в 13.25.4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2770" y="2742727"/>
            <a:ext cx="4866090" cy="6044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Снимок экрана 2022-03-13 в 13.25.26.png" descr="Снимок экрана 2022-03-13 в 13.25.2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28896" y="2742727"/>
            <a:ext cx="5190897" cy="6044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1.png" descr="image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637129" y="12322082"/>
            <a:ext cx="5748643" cy="1355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Варианты покупки дома"/>
          <p:cNvSpPr txBox="1"/>
          <p:nvPr>
            <p:ph type="ctrTitle"/>
          </p:nvPr>
        </p:nvSpPr>
        <p:spPr>
          <a:xfrm>
            <a:off x="2387600" y="427609"/>
            <a:ext cx="19621500" cy="1704846"/>
          </a:xfrm>
          <a:prstGeom prst="rect">
            <a:avLst/>
          </a:prstGeom>
        </p:spPr>
        <p:txBody>
          <a:bodyPr/>
          <a:lstStyle>
            <a:lvl1pPr defTabSz="426782">
              <a:defRPr sz="5775"/>
            </a:lvl1pPr>
          </a:lstStyle>
          <a:p>
            <a:pPr/>
            <a:r>
              <a:t>Варианты покупки дома панельного в КП «Разметелево»</a:t>
            </a:r>
          </a:p>
        </p:txBody>
      </p:sp>
      <p:sp>
        <p:nvSpPr>
          <p:cNvPr id="138" name="домокомплект - ____________руб…"/>
          <p:cNvSpPr txBox="1"/>
          <p:nvPr>
            <p:ph type="subTitle" idx="1"/>
          </p:nvPr>
        </p:nvSpPr>
        <p:spPr>
          <a:xfrm>
            <a:off x="2387600" y="2627602"/>
            <a:ext cx="19621500" cy="9593255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  <a:r>
              <a:t>домокомплект - ____________руб</a:t>
            </a:r>
          </a:p>
          <a:p>
            <a:pPr/>
            <a:r>
              <a:t>теплый контур - ____________ руб</a:t>
            </a:r>
          </a:p>
          <a:p>
            <a:pPr/>
            <a:r>
              <a:t>черновая отделка - ___________ руб</a:t>
            </a:r>
          </a:p>
          <a:p>
            <a:pPr/>
            <a:r>
              <a:t>white BOX - ______________  руб</a:t>
            </a:r>
          </a:p>
        </p:txBody>
      </p:sp>
      <p:pic>
        <p:nvPicPr>
          <p:cNvPr id="139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36944" y="12316628"/>
            <a:ext cx="5643536" cy="1330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Вариант покупки готового каркасного дома в КП Разметелево"/>
          <p:cNvSpPr txBox="1"/>
          <p:nvPr>
            <p:ph type="ctrTitle"/>
          </p:nvPr>
        </p:nvSpPr>
        <p:spPr>
          <a:xfrm>
            <a:off x="2387600" y="64968"/>
            <a:ext cx="19621500" cy="1175356"/>
          </a:xfrm>
          <a:prstGeom prst="rect">
            <a:avLst/>
          </a:prstGeom>
        </p:spPr>
        <p:txBody>
          <a:bodyPr/>
          <a:lstStyle>
            <a:lvl1pPr defTabSz="387984">
              <a:defRPr sz="5264"/>
            </a:lvl1pPr>
          </a:lstStyle>
          <a:p>
            <a:pPr/>
            <a:r>
              <a:t>Вариант покупки готового каркасного дома в КП Разметелево</a:t>
            </a:r>
          </a:p>
        </p:txBody>
      </p:sp>
      <p:sp>
        <p:nvSpPr>
          <p:cNvPr id="142" name="Нажмите дважды"/>
          <p:cNvSpPr txBox="1"/>
          <p:nvPr>
            <p:ph type="subTitle" idx="1"/>
          </p:nvPr>
        </p:nvSpPr>
        <p:spPr>
          <a:xfrm>
            <a:off x="2387600" y="3239061"/>
            <a:ext cx="19621500" cy="788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3" name="Снимок экрана 2022-03-18 в 23.21.53.png" descr="Снимок экрана 2022-03-18 в 23.21.5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46499" y="1345322"/>
            <a:ext cx="11440776" cy="12320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1.png" descr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928931" y="12371753"/>
            <a:ext cx="5415695" cy="12769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Вариант покупки готового каркасного дома в КП Разметелево"/>
          <p:cNvSpPr txBox="1"/>
          <p:nvPr>
            <p:ph type="ctrTitle"/>
          </p:nvPr>
        </p:nvSpPr>
        <p:spPr>
          <a:xfrm>
            <a:off x="2387600" y="100282"/>
            <a:ext cx="19621500" cy="1712190"/>
          </a:xfrm>
          <a:prstGeom prst="rect">
            <a:avLst/>
          </a:prstGeom>
        </p:spPr>
        <p:txBody>
          <a:bodyPr/>
          <a:lstStyle>
            <a:lvl1pPr defTabSz="387984">
              <a:defRPr sz="5264"/>
            </a:lvl1pPr>
          </a:lstStyle>
          <a:p>
            <a:pPr/>
            <a:r>
              <a:t>Вариант покупки готового каркасного дома в КП Разметелево</a:t>
            </a:r>
          </a:p>
        </p:txBody>
      </p:sp>
      <p:sp>
        <p:nvSpPr>
          <p:cNvPr id="147" name="Нажмите дважды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8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43688" y="12317459"/>
            <a:ext cx="5591003" cy="1318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Снимок экрана 2022-03-18 в 23.23.38.png" descr="Снимок экрана 2022-03-18 в 23.23.3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75973" y="1904684"/>
            <a:ext cx="10967126" cy="118093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