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2pPr>
            <a:lvl3pPr marL="1664675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3pPr>
            <a:lvl4pPr marL="2274275" indent="-445475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4pPr>
            <a:lvl5pPr marL="2883875" indent="-445475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3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idx="13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xfrm>
            <a:off x="11955253" y="13004800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idx="13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half" idx="13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half" idx="14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idx="15"/>
          </p:nvPr>
        </p:nvSpPr>
        <p:spPr>
          <a:xfrm>
            <a:off x="1583264" y="-1879600"/>
            <a:ext cx="10414004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Как управлять коттеджным посёлком?"/>
          <p:cNvSpPr txBox="1"/>
          <p:nvPr>
            <p:ph type="ctrTitle"/>
          </p:nvPr>
        </p:nvSpPr>
        <p:spPr>
          <a:xfrm>
            <a:off x="2387599" y="1177082"/>
            <a:ext cx="19621502" cy="3585656"/>
          </a:xfrm>
          <a:prstGeom prst="rect">
            <a:avLst/>
          </a:prstGeom>
        </p:spPr>
        <p:txBody>
          <a:bodyPr/>
          <a:lstStyle>
            <a:lvl1pPr defTabSz="742950">
              <a:defRPr sz="10000"/>
            </a:lvl1pPr>
          </a:lstStyle>
          <a:p>
            <a:pPr/>
            <a:r>
              <a:t>Покупка готового домовладения. Цены и преимущества</a:t>
            </a:r>
          </a:p>
        </p:txBody>
      </p:sp>
      <p:sp>
        <p:nvSpPr>
          <p:cNvPr id="120" name="Кому должны принадлежать сети, дороги, общественные пространства?…"/>
          <p:cNvSpPr txBox="1"/>
          <p:nvPr>
            <p:ph type="subTitle" sz="half" idx="1"/>
          </p:nvPr>
        </p:nvSpPr>
        <p:spPr>
          <a:xfrm>
            <a:off x="2713004" y="8600382"/>
            <a:ext cx="19621502" cy="5210847"/>
          </a:xfrm>
          <a:prstGeom prst="rect">
            <a:avLst/>
          </a:prstGeom>
        </p:spPr>
        <p:txBody>
          <a:bodyPr/>
          <a:lstStyle>
            <a:lvl1pPr marL="457200" indent="-317500" defTabSz="457200">
              <a:buSzPct val="100000"/>
              <a:buFont typeface="Helvetica"/>
              <a:buChar char="•"/>
              <a:defRPr sz="43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Председатель Совета директоров ООО «1-я Академия недвижимости» Новосельцев Дмитрий вячеславович</a:t>
            </a:r>
          </a:p>
        </p:txBody>
      </p:sp>
      <p:pic>
        <p:nvPicPr>
          <p:cNvPr id="121" name="Логотип1АН.png" descr="Логотип1А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2142" y="11863722"/>
            <a:ext cx="7594603" cy="1790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еимущества покупки готового нового дома"/>
          <p:cNvSpPr txBox="1"/>
          <p:nvPr>
            <p:ph type="ctrTitle"/>
          </p:nvPr>
        </p:nvSpPr>
        <p:spPr>
          <a:xfrm>
            <a:off x="2581123" y="-1875887"/>
            <a:ext cx="19621502" cy="4648203"/>
          </a:xfrm>
          <a:prstGeom prst="rect">
            <a:avLst/>
          </a:prstGeom>
        </p:spPr>
        <p:txBody>
          <a:bodyPr/>
          <a:lstStyle>
            <a:lvl1pPr>
              <a:defRPr b="1" sz="8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Преимущества покупки готового нового дома</a:t>
            </a:r>
          </a:p>
        </p:txBody>
      </p:sp>
      <p:sp>
        <p:nvSpPr>
          <p:cNvPr id="124" name="1. Гарантированная цена в отличие от случая строительства дома по договору подряда с плавающей ценой на строительные материалы…"/>
          <p:cNvSpPr txBox="1"/>
          <p:nvPr>
            <p:ph type="subTitle" idx="1"/>
          </p:nvPr>
        </p:nvSpPr>
        <p:spPr>
          <a:xfrm>
            <a:off x="2387600" y="3521354"/>
            <a:ext cx="19621500" cy="8275413"/>
          </a:xfrm>
          <a:prstGeom prst="rect">
            <a:avLst/>
          </a:prstGeom>
        </p:spPr>
        <p:txBody>
          <a:bodyPr/>
          <a:lstStyle/>
          <a:p>
            <a:pPr algn="l" defTabSz="767715">
              <a:defRPr sz="4000"/>
            </a:pPr>
            <a:r>
              <a:t>1. Гарантированная цена в отличие от случая строительства дома по договору подряда с плавающей ценой на строительные материалы</a:t>
            </a:r>
          </a:p>
          <a:p>
            <a:pPr algn="l" defTabSz="767715">
              <a:defRPr sz="4000"/>
            </a:pPr>
            <a:r>
              <a:t>2. Гарантия на дом</a:t>
            </a:r>
          </a:p>
          <a:p>
            <a:pPr algn="l" defTabSz="767715">
              <a:defRPr sz="4000"/>
            </a:pPr>
            <a:r>
              <a:t>3. Зарегистрированный дом снимает риски не возможности регистрации строящегося дома (охранные зоны от трасс линий электропередач, газопроводов, водоемов и т.п.)</a:t>
            </a:r>
          </a:p>
          <a:p>
            <a:pPr algn="l" defTabSz="767715">
              <a:defRPr sz="4000"/>
            </a:pPr>
            <a:r>
              <a:t>4. Банки охотнее дают льготную ипотеку под построенный дом, а не под договор подряда. По договору подряда можно строить только силами аккредитованных компаний</a:t>
            </a:r>
          </a:p>
          <a:p>
            <a:pPr algn="l" defTabSz="767715">
              <a:defRPr sz="4000"/>
            </a:pPr>
            <a:r>
              <a:t>5. Отсутствуют риски «не достроят» или покупки «кота в мешке» во вторичке (скрытые дефекты и дополнительные расходы на модернизацию)</a:t>
            </a:r>
          </a:p>
          <a:p>
            <a:pPr algn="l" defTabSz="767715">
              <a:defRPr sz="4000"/>
            </a:pPr>
            <a:r>
              <a:t>6. Либо сразу, либо после финишной отделки, завози мебель и живи.</a:t>
            </a:r>
          </a:p>
        </p:txBody>
      </p:sp>
      <p:pic>
        <p:nvPicPr>
          <p:cNvPr id="12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7333" y="12648018"/>
            <a:ext cx="4467985" cy="105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актический пример"/>
          <p:cNvSpPr txBox="1"/>
          <p:nvPr>
            <p:ph type="ctrTitle"/>
          </p:nvPr>
        </p:nvSpPr>
        <p:spPr>
          <a:xfrm>
            <a:off x="2387600" y="274366"/>
            <a:ext cx="19621500" cy="1722603"/>
          </a:xfrm>
          <a:prstGeom prst="rect">
            <a:avLst/>
          </a:prstGeom>
        </p:spPr>
        <p:txBody>
          <a:bodyPr/>
          <a:lstStyle>
            <a:lvl1pPr defTabSz="784225">
              <a:defRPr sz="10600"/>
            </a:lvl1pPr>
          </a:lstStyle>
          <a:p>
            <a:pPr/>
            <a:r>
              <a:t>Практический пример</a:t>
            </a:r>
          </a:p>
        </p:txBody>
      </p:sp>
      <p:sp>
        <p:nvSpPr>
          <p:cNvPr id="128" name="В КП «Разметелево» на 35…"/>
          <p:cNvSpPr txBox="1"/>
          <p:nvPr>
            <p:ph type="subTitle" idx="1"/>
          </p:nvPr>
        </p:nvSpPr>
        <p:spPr>
          <a:xfrm>
            <a:off x="2387600" y="2617236"/>
            <a:ext cx="19621500" cy="9288820"/>
          </a:xfrm>
          <a:prstGeom prst="rect">
            <a:avLst/>
          </a:prstGeom>
        </p:spPr>
        <p:txBody>
          <a:bodyPr/>
          <a:lstStyle/>
          <a:p>
            <a:pPr defTabSz="759459">
              <a:defRPr sz="4000"/>
            </a:pPr>
            <a:r>
              <a:t>В КП «Разметелево» на 35</a:t>
            </a:r>
          </a:p>
          <a:p>
            <a:pPr defTabSz="759459">
              <a:defRPr sz="4000"/>
            </a:pPr>
            <a:r>
              <a:t>участках построены или </a:t>
            </a:r>
          </a:p>
          <a:p>
            <a:pPr defTabSz="759459">
              <a:defRPr sz="4000"/>
            </a:pPr>
            <a:r>
              <a:t>строятся дома </a:t>
            </a:r>
          </a:p>
          <a:p>
            <a:pPr defTabSz="759459">
              <a:defRPr sz="4000"/>
            </a:pPr>
            <a:r>
              <a:t>по финской монолитной</a:t>
            </a:r>
          </a:p>
          <a:p>
            <a:pPr defTabSz="759459">
              <a:defRPr sz="4000"/>
            </a:pPr>
            <a:r>
              <a:t>технологии</a:t>
            </a:r>
          </a:p>
          <a:p>
            <a:pPr defTabSz="759459">
              <a:defRPr sz="4000"/>
            </a:pPr>
            <a:r>
              <a:t>от 107 кв.м. ФП-3 (ESTERI)</a:t>
            </a:r>
          </a:p>
          <a:p>
            <a:pPr defTabSz="759459">
              <a:defRPr sz="4000"/>
            </a:pPr>
            <a:r>
              <a:t>до ФП3+ 143 м2</a:t>
            </a:r>
          </a:p>
          <a:p>
            <a:pPr defTabSz="759459">
              <a:defRPr sz="4000"/>
            </a:pPr>
            <a:r>
              <a:t>2-х этажный</a:t>
            </a:r>
          </a:p>
          <a:p>
            <a:pPr defTabSz="759459">
              <a:defRPr sz="4000"/>
            </a:pPr>
          </a:p>
          <a:p>
            <a:pPr defTabSz="759459">
              <a:defRPr sz="4000"/>
            </a:pPr>
          </a:p>
          <a:p>
            <a:pPr defTabSz="759459">
              <a:defRPr sz="4000"/>
            </a:pPr>
          </a:p>
          <a:p>
            <a:pPr defTabSz="759459">
              <a:defRPr sz="4000"/>
            </a:pPr>
          </a:p>
          <a:p>
            <a:pPr defTabSz="759459">
              <a:defRPr sz="4000"/>
            </a:pPr>
          </a:p>
          <a:p>
            <a:pPr defTabSz="759459">
              <a:defRPr sz="4000"/>
            </a:pPr>
            <a:r>
              <a:t>Стены- трехслойные железобетонные панели толщиной 330 мм с утеплителем внутри</a:t>
            </a:r>
          </a:p>
        </p:txBody>
      </p:sp>
      <p:pic>
        <p:nvPicPr>
          <p:cNvPr id="129" name="Снимок экрана 2022-03-13 в 13.25.42.png" descr="Снимок экрана 2022-03-13 в 13.25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2770" y="2742727"/>
            <a:ext cx="4866090" cy="6044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Снимок экрана 2022-03-13 в 13.25.26.png" descr="Снимок экрана 2022-03-13 в 13.25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8896" y="2742727"/>
            <a:ext cx="5190897" cy="6044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37129" y="12322082"/>
            <a:ext cx="5748643" cy="135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едложение покупки дома"/>
          <p:cNvSpPr txBox="1"/>
          <p:nvPr>
            <p:ph type="ctrTitle"/>
          </p:nvPr>
        </p:nvSpPr>
        <p:spPr>
          <a:xfrm>
            <a:off x="2387600" y="427609"/>
            <a:ext cx="19621500" cy="1704846"/>
          </a:xfrm>
          <a:prstGeom prst="rect">
            <a:avLst/>
          </a:prstGeom>
        </p:spPr>
        <p:txBody>
          <a:bodyPr/>
          <a:lstStyle>
            <a:lvl1pPr defTabSz="775969">
              <a:defRPr sz="10500"/>
            </a:lvl1pPr>
          </a:lstStyle>
          <a:p>
            <a:pPr/>
            <a:r>
              <a:t>Предложение покупки дома</a:t>
            </a:r>
          </a:p>
        </p:txBody>
      </p:sp>
      <p:sp>
        <p:nvSpPr>
          <p:cNvPr id="134" name="Модель: одноэтажный ESTERI 107 м2 (панельный)…"/>
          <p:cNvSpPr txBox="1"/>
          <p:nvPr>
            <p:ph type="subTitle" idx="1"/>
          </p:nvPr>
        </p:nvSpPr>
        <p:spPr>
          <a:xfrm>
            <a:off x="2387600" y="2627602"/>
            <a:ext cx="19621500" cy="9593255"/>
          </a:xfrm>
          <a:prstGeom prst="rect">
            <a:avLst/>
          </a:prstGeom>
        </p:spPr>
        <p:txBody>
          <a:bodyPr/>
          <a:lstStyle/>
          <a:p>
            <a:pPr/>
            <a:r>
              <a:t>Модель: одноэтажный ESTERI 107 м2 (панельный)</a:t>
            </a:r>
          </a:p>
          <a:p>
            <a:pPr/>
            <a:r>
              <a:t>3 спальни, гостиная с панорамным остеклением, гардеробная, техническая комната, санузел</a:t>
            </a:r>
          </a:p>
          <a:p>
            <a:pPr/>
          </a:p>
          <a:p>
            <a:pPr/>
          </a:p>
          <a:p>
            <a:pPr/>
            <a:r>
              <a:t>домокомплект - ____________ руб</a:t>
            </a:r>
          </a:p>
          <a:p>
            <a:pPr/>
            <a:r>
              <a:t>теплый контур - _____________руб</a:t>
            </a:r>
          </a:p>
          <a:p>
            <a:pPr/>
            <a:r>
              <a:t>черновая отделка - _____________ руб</a:t>
            </a:r>
          </a:p>
          <a:p>
            <a:pPr/>
            <a:r>
              <a:t>white BOX - ___________  руб</a:t>
            </a:r>
          </a:p>
          <a:p>
            <a:pPr/>
          </a:p>
          <a:p>
            <a:pPr/>
            <a:r>
              <a:t>земельный участок 8 соток в КП Разметелево </a:t>
            </a:r>
          </a:p>
          <a:p>
            <a:pPr/>
            <a:r>
              <a:t>около ____________ рублей</a:t>
            </a:r>
          </a:p>
          <a:p>
            <a:pPr/>
          </a:p>
          <a:p>
            <a:pPr/>
            <a:r>
              <a:t>Итого: ___________ рублей</a:t>
            </a:r>
          </a:p>
        </p:txBody>
      </p:sp>
      <p:pic>
        <p:nvPicPr>
          <p:cNvPr id="13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6944" y="12316628"/>
            <a:ext cx="5643536" cy="133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едложение покупки дома 188  м2 (газобетон) в КП «Сосновские горки»"/>
          <p:cNvSpPr txBox="1"/>
          <p:nvPr>
            <p:ph type="ctrTitle"/>
          </p:nvPr>
        </p:nvSpPr>
        <p:spPr>
          <a:xfrm>
            <a:off x="2387600" y="287757"/>
            <a:ext cx="19621500" cy="2607672"/>
          </a:xfrm>
          <a:prstGeom prst="rect">
            <a:avLst/>
          </a:prstGeom>
        </p:spPr>
        <p:txBody>
          <a:bodyPr/>
          <a:lstStyle>
            <a:lvl1pPr defTabSz="808990">
              <a:defRPr b="1" sz="8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Предложение покупки дома 188  м2 (газобетон) в КП «Сосновские горки»</a:t>
            </a:r>
          </a:p>
        </p:txBody>
      </p:sp>
      <p:sp>
        <p:nvSpPr>
          <p:cNvPr id="138" name="Нажмите дважды"/>
          <p:cNvSpPr txBox="1"/>
          <p:nvPr>
            <p:ph type="subTitle" idx="1"/>
          </p:nvPr>
        </p:nvSpPr>
        <p:spPr>
          <a:xfrm>
            <a:off x="2387600" y="3440469"/>
            <a:ext cx="19621500" cy="94422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4ecec109-9778-472c-8987-c3e38de3f3b3.jpg" descr="4ecec109-9778-472c-8987-c3e38de3f3b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7308" y="3521233"/>
            <a:ext cx="13051393" cy="928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2bc9cbef-96fc-4ed4-a193-2f27403a9e34.jpg" descr="2bc9cbef-96fc-4ed4-a193-2f27403a9e3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92313" y="3563951"/>
            <a:ext cx="12931241" cy="9195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73194" y="12548882"/>
            <a:ext cx="4805991" cy="1133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едложение покупки дома в КП «Разметелево»"/>
          <p:cNvSpPr txBox="1"/>
          <p:nvPr>
            <p:ph type="ctrTitle"/>
          </p:nvPr>
        </p:nvSpPr>
        <p:spPr>
          <a:xfrm>
            <a:off x="2387600" y="405038"/>
            <a:ext cx="19621500" cy="1791674"/>
          </a:xfrm>
          <a:prstGeom prst="rect">
            <a:avLst/>
          </a:prstGeom>
        </p:spPr>
        <p:txBody>
          <a:bodyPr/>
          <a:lstStyle>
            <a:lvl1pPr defTabSz="495300">
              <a:defRPr sz="6700"/>
            </a:lvl1pPr>
          </a:lstStyle>
          <a:p>
            <a:pPr/>
            <a:r>
              <a:t>Предложение покупки дома в КП «Разметелево»</a:t>
            </a:r>
          </a:p>
        </p:txBody>
      </p:sp>
      <p:sp>
        <p:nvSpPr>
          <p:cNvPr id="144" name="Дома в КП Разметелево   по каркасной технологии 155 м2 (10*9,5 m)…"/>
          <p:cNvSpPr txBox="1"/>
          <p:nvPr>
            <p:ph type="subTitle" sz="half" idx="1"/>
          </p:nvPr>
        </p:nvSpPr>
        <p:spPr>
          <a:xfrm>
            <a:off x="2387600" y="6533635"/>
            <a:ext cx="19621500" cy="6096840"/>
          </a:xfrm>
          <a:prstGeom prst="rect">
            <a:avLst/>
          </a:prstGeom>
        </p:spPr>
        <p:txBody>
          <a:bodyPr/>
          <a:lstStyle/>
          <a:p>
            <a:pPr defTabSz="792479">
              <a:defRPr sz="3900"/>
            </a:pPr>
            <a:r>
              <a:t>Дома в КП Разметелево   по каркасной технологии 155 м2 (10*9,5 m)</a:t>
            </a:r>
          </a:p>
          <a:p>
            <a:pPr defTabSz="792479">
              <a:defRPr sz="3900"/>
            </a:pPr>
            <a:r>
              <a:t>Фундамент: монолитная плита</a:t>
            </a:r>
          </a:p>
          <a:p>
            <a:pPr defTabSz="792479">
              <a:defRPr sz="3900"/>
            </a:pPr>
            <a:r>
              <a:t>Внешняя отделка: комбинированная панели клик-фальц и лиственница</a:t>
            </a:r>
          </a:p>
          <a:p>
            <a:pPr defTabSz="792479">
              <a:defRPr sz="3900"/>
            </a:pPr>
            <a:r>
              <a:t>Панорамные окна: энергоэффективные стеклопакеты</a:t>
            </a:r>
          </a:p>
          <a:p>
            <a:pPr defTabSz="792479">
              <a:defRPr sz="3900"/>
            </a:pPr>
            <a:r>
              <a:t>Теплые полы 1-й этаж и выводы к радиаторам на 2-м этаже</a:t>
            </a:r>
          </a:p>
          <a:p>
            <a:pPr defTabSz="792479">
              <a:defRPr sz="3900"/>
            </a:pPr>
            <a:r>
              <a:t>Разводка электросетей по помещениям (светильники, розетки)</a:t>
            </a:r>
          </a:p>
          <a:p>
            <a:pPr defTabSz="792479">
              <a:defRPr sz="3900"/>
            </a:pPr>
            <a:r>
              <a:t>Земельный участок 10 соток (15 кВт, газ, вода, оптоволоконный интернет)</a:t>
            </a:r>
          </a:p>
          <a:p>
            <a:pPr defTabSz="792479">
              <a:defRPr sz="3900"/>
            </a:pPr>
          </a:p>
          <a:p>
            <a:pPr defTabSz="792479">
              <a:defRPr sz="3900"/>
            </a:pPr>
            <a:r>
              <a:t>Цена предложения: 9 800 000 рублей</a:t>
            </a:r>
          </a:p>
        </p:txBody>
      </p:sp>
      <p:pic>
        <p:nvPicPr>
          <p:cNvPr id="145" name="Снимок экрана 2022-03-13 в 14.48.12.png" descr="Снимок экрана 2022-03-13 в 14.48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163" y="2294996"/>
            <a:ext cx="7581686" cy="4140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Снимок экрана 2022-03-13 в 14.48.01.png" descr="Снимок экрана 2022-03-13 в 14.48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63711" y="2294996"/>
            <a:ext cx="7363540" cy="4140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Снимок экрана 2022-03-13 в 14.48.24.png" descr="Снимок экрана 2022-03-13 в 14.48.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8585" y="2294996"/>
            <a:ext cx="8310389" cy="4140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1.png" descr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35153" y="12243217"/>
            <a:ext cx="5938846" cy="1400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Каркасный дом 101 м2 в КП «Разметелево»"/>
          <p:cNvSpPr txBox="1"/>
          <p:nvPr>
            <p:ph type="ctrTitle"/>
          </p:nvPr>
        </p:nvSpPr>
        <p:spPr>
          <a:xfrm>
            <a:off x="2387600" y="230845"/>
            <a:ext cx="19621500" cy="1448796"/>
          </a:xfrm>
          <a:prstGeom prst="rect">
            <a:avLst/>
          </a:prstGeom>
        </p:spPr>
        <p:txBody>
          <a:bodyPr/>
          <a:lstStyle>
            <a:lvl1pPr defTabSz="553084">
              <a:defRPr sz="7500"/>
            </a:lvl1pPr>
          </a:lstStyle>
          <a:p>
            <a:pPr/>
            <a:r>
              <a:t>Каркасный дом 101 м2 в КП «Разметелево»</a:t>
            </a:r>
          </a:p>
        </p:txBody>
      </p:sp>
      <p:sp>
        <p:nvSpPr>
          <p:cNvPr id="151" name="Нажмите дважды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Снимок экрана 2022-03-18 в 23.21.53.png" descr="Снимок экрана 2022-03-18 в 23.21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3381" y="1701686"/>
            <a:ext cx="11147240" cy="12004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46875" y="12198929"/>
            <a:ext cx="5758440" cy="1357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